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Geo"/>
      <p:regular r:id="rId43"/>
      <p:italic r:id="rId44"/>
    </p:embeddedFont>
    <p:embeddedFont>
      <p:font typeface="Dosis"/>
      <p:regular r:id="rId45"/>
      <p:bold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Fjalla One"/>
      <p:regular r:id="rId51"/>
    </p:embeddedFont>
    <p:embeddedFont>
      <p:font typeface="Titillium Web"/>
      <p:regular r:id="rId52"/>
      <p:bold r:id="rId53"/>
      <p:italic r:id="rId54"/>
      <p:boldItalic r:id="rId55"/>
    </p:embeddedFont>
    <p:embeddedFont>
      <p:font typeface="Abel"/>
      <p:regular r:id="rId56"/>
    </p:embeddedFont>
    <p:embeddedFont>
      <p:font typeface="Ropa Sans"/>
      <p:regular r:id="rId57"/>
      <p:italic r:id="rId58"/>
    </p:embeddedFont>
    <p:embeddedFont>
      <p:font typeface="Iceland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Geo-italic.fntdata"/><Relationship Id="rId43" Type="http://schemas.openxmlformats.org/officeDocument/2006/relationships/font" Target="fonts/Geo-regular.fntdata"/><Relationship Id="rId46" Type="http://schemas.openxmlformats.org/officeDocument/2006/relationships/font" Target="fonts/Dosis-bold.fntdata"/><Relationship Id="rId45" Type="http://schemas.openxmlformats.org/officeDocument/2006/relationships/font" Target="fonts/Dosis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jallaOne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TitilliumWeb-bold.fntdata"/><Relationship Id="rId52" Type="http://schemas.openxmlformats.org/officeDocument/2006/relationships/font" Target="fonts/TitilliumWeb-regular.fntdata"/><Relationship Id="rId11" Type="http://schemas.openxmlformats.org/officeDocument/2006/relationships/slide" Target="slides/slide6.xml"/><Relationship Id="rId55" Type="http://schemas.openxmlformats.org/officeDocument/2006/relationships/font" Target="fonts/TitilliumWeb-boldItalic.fntdata"/><Relationship Id="rId10" Type="http://schemas.openxmlformats.org/officeDocument/2006/relationships/slide" Target="slides/slide5.xml"/><Relationship Id="rId54" Type="http://schemas.openxmlformats.org/officeDocument/2006/relationships/font" Target="fonts/TitilliumWeb-italic.fntdata"/><Relationship Id="rId13" Type="http://schemas.openxmlformats.org/officeDocument/2006/relationships/slide" Target="slides/slide8.xml"/><Relationship Id="rId57" Type="http://schemas.openxmlformats.org/officeDocument/2006/relationships/font" Target="fonts/RopaSans-regular.fntdata"/><Relationship Id="rId12" Type="http://schemas.openxmlformats.org/officeDocument/2006/relationships/slide" Target="slides/slide7.xml"/><Relationship Id="rId56" Type="http://schemas.openxmlformats.org/officeDocument/2006/relationships/font" Target="fonts/Abel-regular.fntdata"/><Relationship Id="rId15" Type="http://schemas.openxmlformats.org/officeDocument/2006/relationships/slide" Target="slides/slide10.xml"/><Relationship Id="rId59" Type="http://schemas.openxmlformats.org/officeDocument/2006/relationships/font" Target="fonts/Iceland-regular.fntdata"/><Relationship Id="rId14" Type="http://schemas.openxmlformats.org/officeDocument/2006/relationships/slide" Target="slides/slide9.xml"/><Relationship Id="rId58" Type="http://schemas.openxmlformats.org/officeDocument/2006/relationships/font" Target="fonts/Ropa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HTML5" TargetMode="External"/><Relationship Id="rId11" Type="http://schemas.openxmlformats.org/officeDocument/2006/relationships/hyperlink" Target="https://en.wikipedia.org/wiki/PlayStation_4" TargetMode="External"/><Relationship Id="rId22" Type="http://schemas.openxmlformats.org/officeDocument/2006/relationships/hyperlink" Target="https://en.wikipedia.org/wiki/Unreal_Engine#cite_note-7" TargetMode="External"/><Relationship Id="rId10" Type="http://schemas.openxmlformats.org/officeDocument/2006/relationships/hyperlink" Target="https://en.wikipedia.org/wiki/Linux" TargetMode="External"/><Relationship Id="rId21" Type="http://schemas.openxmlformats.org/officeDocument/2006/relationships/hyperlink" Target="https://en.wikipedia.org/wiki/Web_browser" TargetMode="External"/><Relationship Id="rId13" Type="http://schemas.openxmlformats.org/officeDocument/2006/relationships/hyperlink" Target="https://en.wikipedia.org/wiki/Android_(operating_system)" TargetMode="External"/><Relationship Id="rId24" Type="http://schemas.openxmlformats.org/officeDocument/2006/relationships/hyperlink" Target="https://en.wikipedia.org/wiki/Unreal_Engine#cite_note-9" TargetMode="External"/><Relationship Id="rId12" Type="http://schemas.openxmlformats.org/officeDocument/2006/relationships/hyperlink" Target="https://en.wikipedia.org/wiki/IOS" TargetMode="External"/><Relationship Id="rId23" Type="http://schemas.openxmlformats.org/officeDocument/2006/relationships/hyperlink" Target="https://en.wikipedia.org/wiki/Unreal_Engine#cite_note-8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icrosoft" TargetMode="External"/><Relationship Id="rId3" Type="http://schemas.openxmlformats.org/officeDocument/2006/relationships/hyperlink" Target="https://en.wikipedia.org/wiki/DirectX" TargetMode="External"/><Relationship Id="rId4" Type="http://schemas.openxmlformats.org/officeDocument/2006/relationships/hyperlink" Target="https://en.wikipedia.org/wiki/Unreal_Engine#cite_note-4" TargetMode="External"/><Relationship Id="rId9" Type="http://schemas.openxmlformats.org/officeDocument/2006/relationships/hyperlink" Target="https://en.wikipedia.org/wiki/OS_X" TargetMode="External"/><Relationship Id="rId15" Type="http://schemas.openxmlformats.org/officeDocument/2006/relationships/hyperlink" Target="https://en.wikipedia.org/wiki/Unreal_Engine#cite_note-5" TargetMode="External"/><Relationship Id="rId14" Type="http://schemas.openxmlformats.org/officeDocument/2006/relationships/hyperlink" Target="https://en.wikipedia.org/wiki/Ouya" TargetMode="External"/><Relationship Id="rId17" Type="http://schemas.openxmlformats.org/officeDocument/2006/relationships/hyperlink" Target="https://en.wikipedia.org/wiki/Unreal_Engine#cite_note-6" TargetMode="External"/><Relationship Id="rId16" Type="http://schemas.openxmlformats.org/officeDocument/2006/relationships/hyperlink" Target="https://en.wikipedia.org/wiki/Windows_XP" TargetMode="External"/><Relationship Id="rId5" Type="http://schemas.openxmlformats.org/officeDocument/2006/relationships/hyperlink" Target="https://en.wikipedia.org/wiki/Microsoft_Windows" TargetMode="External"/><Relationship Id="rId19" Type="http://schemas.openxmlformats.org/officeDocument/2006/relationships/hyperlink" Target="https://en.wikipedia.org/wiki/WebGL" TargetMode="External"/><Relationship Id="rId6" Type="http://schemas.openxmlformats.org/officeDocument/2006/relationships/hyperlink" Target="https://en.wikipedia.org/wiki/Xbox_One" TargetMode="External"/><Relationship Id="rId18" Type="http://schemas.openxmlformats.org/officeDocument/2006/relationships/hyperlink" Target="https://en.wikipedia.org/wiki/JavaScript" TargetMode="External"/><Relationship Id="rId7" Type="http://schemas.openxmlformats.org/officeDocument/2006/relationships/hyperlink" Target="https://en.wikipedia.org/wiki/Windows_RT" TargetMode="External"/><Relationship Id="rId8" Type="http://schemas.openxmlformats.org/officeDocument/2006/relationships/hyperlink" Target="https://en.wikipedia.org/wiki/OpenGL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interested in game development?  whats your favorite game?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dev/publisher relationship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 broken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started with an idea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able to communicate the concept clearly with others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able to articulate what it 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like to cut up paper and set a timer for 5 minutes to create 100 ideas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the brainstorming process, go nuts. take idea as far as you can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specific aspects like a specific functionality or look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methodology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-make sure things work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-user/player-centric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framework will you use where does this game ‘live’ ? unity, tabletop, game console, physical game like tag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regular testing of whether the mechanic works, the entire premise could be flawed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ASSUMPTIONS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temple run, monument valley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indie games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The current release is Unreal Engine 4, designed for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Microsoft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's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DirectX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 11 and 12</a:t>
            </a:r>
            <a:r>
              <a:rPr baseline="30000" lang="e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[4]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 (for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Microsoft Windows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Xbox One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Windows RT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);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OpenGL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 (for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OS X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Linux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PlayStation 4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2"/>
              </a:rPr>
              <a:t>iOS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3"/>
              </a:rPr>
              <a:t>Android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4"/>
              </a:rPr>
              <a:t>Ouya</a:t>
            </a:r>
            <a:r>
              <a:rPr baseline="30000" lang="e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5"/>
              </a:rPr>
              <a:t>[5]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and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6"/>
              </a:rPr>
              <a:t>Windows XP</a:t>
            </a:r>
            <a:r>
              <a:rPr baseline="30000" lang="e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7"/>
              </a:rPr>
              <a:t>[6]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); and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8"/>
              </a:rPr>
              <a:t>JavaScript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/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9"/>
              </a:rPr>
              <a:t>WebGL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 (for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0"/>
              </a:rPr>
              <a:t>HTML5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1"/>
              </a:rPr>
              <a:t>Web browsers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).</a:t>
            </a:r>
            <a:r>
              <a:rPr baseline="30000" lang="e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2"/>
              </a:rPr>
              <a:t>[7]</a:t>
            </a:r>
            <a:r>
              <a:rPr baseline="30000" lang="e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3"/>
              </a:rPr>
              <a:t>[8]</a:t>
            </a:r>
            <a:r>
              <a:rPr baseline="30000" lang="en" sz="13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4"/>
              </a:rPr>
              <a:t>[9]</a:t>
            </a:r>
            <a:endParaRPr b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dont discount traditional platforms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userful in understanding game design and core game mechanics without distractions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civ-&gt;risk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engineers get to work, graphic artists create art, programmers code, 3d artists model and animate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make games, interactive experiences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professional experience in web design adn development and as photographer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in vr lately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technical problems like bugs, refining the art and models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harmony between visual elements and controls, etc.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youre not playtesting, you dont know if it works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to wait.  which parts are unclear, confusing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 to them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...which means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are best practices, industry standards that work for most people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smaller your team and project, the more flexibility you have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puts you inside your mouth, looking out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Fjalla One"/>
              <a:buNone/>
              <a:defRPr sz="52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pa Sans"/>
              <a:buNone/>
              <a:defRPr sz="2800"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jalla One"/>
              <a:buNone/>
              <a:defRPr sz="36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jalla One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pa Sans"/>
              <a:buChar char="●"/>
              <a:defRPr>
                <a:latin typeface="Ropa Sans"/>
                <a:ea typeface="Ropa Sans"/>
                <a:cs typeface="Ropa Sans"/>
                <a:sym typeface="Ropa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○"/>
              <a:defRPr>
                <a:latin typeface="Ropa Sans"/>
                <a:ea typeface="Ropa Sans"/>
                <a:cs typeface="Ropa Sans"/>
                <a:sym typeface="Ropa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■"/>
              <a:defRPr>
                <a:latin typeface="Ropa Sans"/>
                <a:ea typeface="Ropa Sans"/>
                <a:cs typeface="Ropa Sans"/>
                <a:sym typeface="Ropa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●"/>
              <a:defRPr>
                <a:latin typeface="Ropa Sans"/>
                <a:ea typeface="Ropa Sans"/>
                <a:cs typeface="Ropa Sans"/>
                <a:sym typeface="Ropa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○"/>
              <a:defRPr>
                <a:latin typeface="Ropa Sans"/>
                <a:ea typeface="Ropa Sans"/>
                <a:cs typeface="Ropa Sans"/>
                <a:sym typeface="Ropa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■"/>
              <a:defRPr>
                <a:latin typeface="Ropa Sans"/>
                <a:ea typeface="Ropa Sans"/>
                <a:cs typeface="Ropa Sans"/>
                <a:sym typeface="Ropa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●"/>
              <a:defRPr>
                <a:latin typeface="Ropa Sans"/>
                <a:ea typeface="Ropa Sans"/>
                <a:cs typeface="Ropa Sans"/>
                <a:sym typeface="Ropa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pa Sans"/>
              <a:buChar char="○"/>
              <a:defRPr>
                <a:latin typeface="Ropa Sans"/>
                <a:ea typeface="Ropa Sans"/>
                <a:cs typeface="Ropa Sans"/>
                <a:sym typeface="Ropa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pa Sans"/>
              <a:buChar char="■"/>
              <a:defRPr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pa Sans"/>
              <a:buChar char="●"/>
              <a:defRPr sz="1800"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○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■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●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○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■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●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pa Sans"/>
              <a:buChar char="○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pa Sans"/>
              <a:buChar char="■"/>
              <a:defRPr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gif"/><Relationship Id="rId4" Type="http://schemas.openxmlformats.org/officeDocument/2006/relationships/hyperlink" Target="about:blank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creativeapplications.net/processing/kinect-cloth-simulations-processing/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://www.creativeapplications.net/processing/fragments-of-rgb-processing/" TargetMode="External"/><Relationship Id="rId6" Type="http://schemas.openxmlformats.org/officeDocument/2006/relationships/image" Target="../media/image46.png"/><Relationship Id="rId7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gif"/><Relationship Id="rId4" Type="http://schemas.openxmlformats.org/officeDocument/2006/relationships/image" Target="../media/image50.gif"/><Relationship Id="rId5" Type="http://schemas.openxmlformats.org/officeDocument/2006/relationships/image" Target="../media/image4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jp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.jp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masqueradegames.com/NYCPlaytest/wordpress/" TargetMode="External"/><Relationship Id="rId4" Type="http://schemas.openxmlformats.org/officeDocument/2006/relationships/hyperlink" Target="http://gamecenter.nyu.edu/events/playtest-thursdays/" TargetMode="External"/><Relationship Id="rId5" Type="http://schemas.openxmlformats.org/officeDocument/2006/relationships/image" Target="../media/image5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gif"/><Relationship Id="rId4" Type="http://schemas.openxmlformats.org/officeDocument/2006/relationships/hyperlink" Target="https://drive.google.com/file/d/0B46d2RJIvLNuQ0NoX2xvcDhQWTg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document/d/1WThqCQnmqwniYI6eCWKYYLgQWfD4MS7xe9qs8UAGspM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LRiNDRT4riA" TargetMode="External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hostosmdp.ryver.com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channel/UC8Mcvpq8BYUKEa-t9Lfhpk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311700" y="1201775"/>
            <a:ext cx="8520600" cy="25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0"/>
              <a:t>G D 2 1 0</a:t>
            </a:r>
            <a:endParaRPr sz="180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311700" y="3641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Studio</a:t>
            </a:r>
            <a:r>
              <a:rPr lang="en">
                <a:latin typeface="Ropa Sans"/>
                <a:ea typeface="Ropa Sans"/>
                <a:cs typeface="Ropa Sans"/>
                <a:sym typeface="Ropa Sans"/>
              </a:rPr>
              <a:t> - Prof. Alec McClure</a:t>
            </a:r>
            <a:endParaRPr>
              <a:latin typeface="Ropa Sans"/>
              <a:ea typeface="Ropa Sans"/>
              <a:cs typeface="Ropa Sans"/>
              <a:sym typeface="Ropa Sans"/>
            </a:endParaRPr>
          </a:p>
        </p:txBody>
      </p:sp>
      <p:cxnSp>
        <p:nvCxnSpPr>
          <p:cNvPr id="81" name="Shape 81"/>
          <p:cNvCxnSpPr/>
          <p:nvPr/>
        </p:nvCxnSpPr>
        <p:spPr>
          <a:xfrm>
            <a:off x="1669275" y="3485500"/>
            <a:ext cx="59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Shape 82"/>
          <p:cNvSpPr/>
          <p:nvPr/>
        </p:nvSpPr>
        <p:spPr>
          <a:xfrm>
            <a:off x="0" y="4885575"/>
            <a:ext cx="91440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1752600" y="1094025"/>
            <a:ext cx="6746700" cy="23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GAME 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5823050" y="2984250"/>
            <a:ext cx="2569200" cy="5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celand"/>
                <a:ea typeface="Iceland"/>
                <a:cs typeface="Iceland"/>
                <a:sym typeface="Iceland"/>
              </a:rPr>
              <a:t>GD210</a:t>
            </a:r>
            <a:endParaRPr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1801667" y="1337699"/>
            <a:ext cx="32691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  <a:latin typeface="Geo"/>
                <a:ea typeface="Geo"/>
                <a:cs typeface="Geo"/>
                <a:sym typeface="Geo"/>
              </a:rPr>
              <a:t>STAGES OF</a:t>
            </a:r>
            <a:endParaRPr sz="3600">
              <a:solidFill>
                <a:srgbClr val="F3F3F3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801667" y="2489400"/>
            <a:ext cx="52185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DEVELOPMENT</a:t>
            </a:r>
            <a:endParaRPr/>
          </a:p>
        </p:txBody>
      </p:sp>
      <p:pic>
        <p:nvPicPr>
          <p:cNvPr descr="mario3.gif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23050" y="703200"/>
            <a:ext cx="2569200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1062075" y="529850"/>
            <a:ext cx="1812900" cy="3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4</a:t>
            </a:r>
            <a:endParaRPr sz="12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4294967295" type="ctrTitle"/>
          </p:nvPr>
        </p:nvSpPr>
        <p:spPr>
          <a:xfrm>
            <a:off x="-465450" y="84725"/>
            <a:ext cx="10074900" cy="4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0">
                <a:latin typeface="Geo"/>
                <a:ea typeface="Geo"/>
                <a:cs typeface="Geo"/>
                <a:sym typeface="Geo"/>
              </a:rPr>
              <a:t>GAMES </a:t>
            </a:r>
            <a:endParaRPr sz="260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57" name="Shape 157"/>
          <p:cNvSpPr txBox="1"/>
          <p:nvPr>
            <p:ph idx="4294967295" type="ctrTitle"/>
          </p:nvPr>
        </p:nvSpPr>
        <p:spPr>
          <a:xfrm>
            <a:off x="0" y="3053300"/>
            <a:ext cx="9144000" cy="18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GAMES </a:t>
            </a:r>
            <a:endParaRPr sz="96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58" name="Shape 158"/>
          <p:cNvSpPr txBox="1"/>
          <p:nvPr>
            <p:ph idx="4294967295" type="ctrTitle"/>
          </p:nvPr>
        </p:nvSpPr>
        <p:spPr>
          <a:xfrm>
            <a:off x="0" y="4189500"/>
            <a:ext cx="9144000" cy="11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"/>
                <a:ea typeface="Geo"/>
                <a:cs typeface="Geo"/>
                <a:sym typeface="Geo"/>
              </a:rPr>
              <a:t>GAMES 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1459950" y="981225"/>
            <a:ext cx="45555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0" lang="en" sz="6000">
                <a:latin typeface="Geo"/>
                <a:ea typeface="Geo"/>
                <a:cs typeface="Geo"/>
                <a:sym typeface="Geo"/>
              </a:rPr>
              <a:t>what is</a:t>
            </a:r>
            <a:r>
              <a:rPr b="0" lang="en" sz="4800">
                <a:latin typeface="Geo"/>
                <a:ea typeface="Geo"/>
                <a:cs typeface="Geo"/>
                <a:sym typeface="Geo"/>
              </a:rPr>
              <a:t> </a:t>
            </a:r>
            <a:r>
              <a:rPr b="0" lang="en" sz="7200">
                <a:latin typeface="Geo"/>
                <a:ea typeface="Geo"/>
                <a:cs typeface="Geo"/>
                <a:sym typeface="Geo"/>
              </a:rPr>
              <a:t>game</a:t>
            </a:r>
            <a:r>
              <a:rPr b="0" lang="en" sz="6000">
                <a:latin typeface="Geo"/>
                <a:ea typeface="Geo"/>
                <a:cs typeface="Geo"/>
                <a:sym typeface="Geo"/>
              </a:rPr>
              <a:t> </a:t>
            </a:r>
            <a:endParaRPr b="0" sz="6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763400" y="2685950"/>
            <a:ext cx="5885100" cy="22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</a:rPr>
              <a:t>“</a:t>
            </a:r>
            <a:r>
              <a:rPr b="1" i="1" lang="en" sz="1400">
                <a:solidFill>
                  <a:srgbClr val="FFFFFF"/>
                </a:solidFill>
              </a:rPr>
              <a:t>Game development</a:t>
            </a:r>
            <a:r>
              <a:rPr i="1" lang="en" sz="1400">
                <a:solidFill>
                  <a:srgbClr val="FFFFFF"/>
                </a:solidFill>
              </a:rPr>
              <a:t> is the process of creating a </a:t>
            </a:r>
            <a:r>
              <a:rPr b="1" i="1" lang="en" sz="1400">
                <a:solidFill>
                  <a:srgbClr val="FFFFFF"/>
                </a:solidFill>
              </a:rPr>
              <a:t>game</a:t>
            </a:r>
            <a:r>
              <a:rPr i="1" lang="en" sz="1400">
                <a:solidFill>
                  <a:srgbClr val="FFFFFF"/>
                </a:solidFill>
              </a:rPr>
              <a:t>. </a:t>
            </a:r>
            <a:r>
              <a:rPr b="1" i="1" lang="en" sz="1400">
                <a:solidFill>
                  <a:srgbClr val="FFFFFF"/>
                </a:solidFill>
              </a:rPr>
              <a:t>Development</a:t>
            </a:r>
            <a:r>
              <a:rPr i="1" lang="en" sz="1400">
                <a:solidFill>
                  <a:srgbClr val="FFFFFF"/>
                </a:solidFill>
              </a:rPr>
              <a:t> is undertaken by a </a:t>
            </a:r>
            <a:r>
              <a:rPr b="1" i="1" lang="en" sz="1400">
                <a:solidFill>
                  <a:srgbClr val="FFFFFF"/>
                </a:solidFill>
              </a:rPr>
              <a:t>game</a:t>
            </a:r>
            <a:r>
              <a:rPr i="1" lang="en" sz="1400">
                <a:solidFill>
                  <a:srgbClr val="FFFFFF"/>
                </a:solidFill>
              </a:rPr>
              <a:t> developer, which may range from one person to a large business.”</a:t>
            </a:r>
            <a:endParaRPr i="1" sz="1400">
              <a:solidFill>
                <a:srgbClr val="FFFFFF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2578900" y="1399175"/>
            <a:ext cx="56601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development</a:t>
            </a:r>
            <a:r>
              <a:rPr lang="en" sz="6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 </a:t>
            </a:r>
            <a:r>
              <a:rPr lang="en" sz="3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4031050" y="344475"/>
            <a:ext cx="4985100" cy="43107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433350" y="344475"/>
            <a:ext cx="4180500" cy="3615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4919950" y="344475"/>
            <a:ext cx="3207300" cy="277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5805700" y="344475"/>
            <a:ext cx="1435800" cy="12417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196850" y="70675"/>
            <a:ext cx="4855800" cy="4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latin typeface="Abel"/>
                <a:ea typeface="Abel"/>
                <a:cs typeface="Abel"/>
                <a:sym typeface="Abel"/>
              </a:rPr>
              <a:t>GAME DEVELOPMENT </a:t>
            </a:r>
            <a:endParaRPr sz="6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AS A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latin typeface="Abel"/>
                <a:ea typeface="Abel"/>
                <a:cs typeface="Abel"/>
                <a:sym typeface="Abel"/>
              </a:rPr>
              <a:t>4 STAGE</a:t>
            </a:r>
            <a:r>
              <a:rPr lang="en" sz="2400"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6000">
                <a:latin typeface="Abel"/>
                <a:ea typeface="Abel"/>
                <a:cs typeface="Abel"/>
                <a:sym typeface="Abel"/>
              </a:rPr>
              <a:t>PROCESS</a:t>
            </a:r>
            <a:endParaRPr sz="6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4433400" y="3957100"/>
            <a:ext cx="4180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CONCEPTUALIZATION</a:t>
            </a:r>
            <a:endParaRPr sz="3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4759900" y="3189100"/>
            <a:ext cx="3492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PRE-PRODUCTION</a:t>
            </a:r>
            <a:endParaRPr sz="3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4759900" y="2190150"/>
            <a:ext cx="3492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PRODUCTION</a:t>
            </a:r>
            <a:endParaRPr sz="3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4770000" y="831850"/>
            <a:ext cx="3492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QA</a:t>
            </a:r>
            <a:endParaRPr sz="36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031050" y="344475"/>
            <a:ext cx="4985100" cy="4310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433350" y="344475"/>
            <a:ext cx="4180500" cy="3615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1384750" y="1750900"/>
            <a:ext cx="3831900" cy="17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Abel"/>
                <a:ea typeface="Abel"/>
                <a:cs typeface="Abel"/>
                <a:sym typeface="Abel"/>
              </a:rPr>
              <a:t>  CONCEPT </a:t>
            </a:r>
            <a:endParaRPr sz="60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Abel"/>
                <a:ea typeface="Abel"/>
                <a:cs typeface="Abel"/>
                <a:sym typeface="Abel"/>
              </a:rPr>
              <a:t>FIRST!</a:t>
            </a:r>
            <a:endParaRPr sz="6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4919950" y="344475"/>
            <a:ext cx="3207300" cy="277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5805700" y="344475"/>
            <a:ext cx="1435800" cy="12417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Shape 188"/>
          <p:cNvCxnSpPr/>
          <p:nvPr/>
        </p:nvCxnSpPr>
        <p:spPr>
          <a:xfrm>
            <a:off x="3326050" y="1134300"/>
            <a:ext cx="2565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Shape 189"/>
          <p:cNvCxnSpPr/>
          <p:nvPr/>
        </p:nvCxnSpPr>
        <p:spPr>
          <a:xfrm>
            <a:off x="594950" y="4184075"/>
            <a:ext cx="36180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Shape 190"/>
          <p:cNvSpPr txBox="1"/>
          <p:nvPr>
            <p:ph idx="1" type="body"/>
          </p:nvPr>
        </p:nvSpPr>
        <p:spPr>
          <a:xfrm>
            <a:off x="511650" y="3709175"/>
            <a:ext cx="3207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Changing this is hard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254775" y="576525"/>
            <a:ext cx="23700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Changing this is easy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4433400" y="3957100"/>
            <a:ext cx="4180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CONCEPTUALIZATION</a:t>
            </a:r>
            <a:endParaRPr sz="3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4759900" y="3189100"/>
            <a:ext cx="3492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PRE-PRODUCTION</a:t>
            </a:r>
            <a:endParaRPr sz="3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4759900" y="2190150"/>
            <a:ext cx="3492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PRODUCTION</a:t>
            </a:r>
            <a:endParaRPr sz="3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4770000" y="831850"/>
            <a:ext cx="3492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el"/>
                <a:ea typeface="Abel"/>
                <a:cs typeface="Abel"/>
                <a:sym typeface="Abel"/>
              </a:rPr>
              <a:t>QA</a:t>
            </a:r>
            <a:endParaRPr sz="36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2161425" y="205975"/>
            <a:ext cx="5131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"/>
                <a:ea typeface="Geo"/>
                <a:cs typeface="Geo"/>
                <a:sym typeface="Geo"/>
              </a:rPr>
              <a:t>CONCEPTUALIZING</a:t>
            </a:r>
            <a:endParaRPr sz="48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2766750" y="1181100"/>
            <a:ext cx="4090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Clarify concept, narrative, feel, and mechanics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does the game feel like?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are the key interactions?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Why should people play it?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Design document(s), Team consensus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big sweeping changes? 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MAKE THEM NOW!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22420" l="29696" r="0" t="0"/>
          <a:stretch/>
        </p:blipFill>
        <p:spPr>
          <a:xfrm>
            <a:off x="0" y="0"/>
            <a:ext cx="2401751" cy="23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288" y="0"/>
            <a:ext cx="20734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61509"/>
            <a:ext cx="2401749" cy="2681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Shape 205"/>
          <p:cNvCxnSpPr/>
          <p:nvPr/>
        </p:nvCxnSpPr>
        <p:spPr>
          <a:xfrm>
            <a:off x="2584250" y="1244450"/>
            <a:ext cx="0" cy="2150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Shape 206"/>
          <p:cNvCxnSpPr/>
          <p:nvPr/>
        </p:nvCxnSpPr>
        <p:spPr>
          <a:xfrm>
            <a:off x="2584250" y="1234950"/>
            <a:ext cx="283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Shape 207"/>
          <p:cNvCxnSpPr/>
          <p:nvPr/>
        </p:nvCxnSpPr>
        <p:spPr>
          <a:xfrm>
            <a:off x="2584250" y="3385725"/>
            <a:ext cx="283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17016" l="0" r="0" t="768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8325" y="16675"/>
            <a:ext cx="9144000" cy="5126700"/>
          </a:xfrm>
          <a:prstGeom prst="rect">
            <a:avLst/>
          </a:prstGeom>
          <a:solidFill>
            <a:srgbClr val="000000">
              <a:alpha val="5269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1268900" y="1600575"/>
            <a:ext cx="7509600" cy="3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Brainstorm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Bodystorm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Storyboard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Mindmap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457200" lvl="0" marL="13716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Moodboard</a:t>
            </a:r>
            <a:r>
              <a:rPr b="1" lang="en" sz="3600">
                <a:latin typeface="Lato"/>
                <a:ea typeface="Lato"/>
                <a:cs typeface="Lato"/>
                <a:sym typeface="Lato"/>
              </a:rPr>
              <a:t> </a:t>
            </a:r>
            <a:endParaRPr b="1" sz="3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rainstorm.gif" id="222" name="Shape 222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832225" y="3317400"/>
            <a:ext cx="5675100" cy="1826100"/>
          </a:xfrm>
          <a:prstGeom prst="rect">
            <a:avLst/>
          </a:prstGeom>
          <a:solidFill>
            <a:srgbClr val="252525">
              <a:alpha val="6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979900" y="3272550"/>
            <a:ext cx="53169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IDEAS DESERVE </a:t>
            </a:r>
            <a:endParaRPr b="1" sz="6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TO BE FREE</a:t>
            </a:r>
            <a:endParaRPr b="1" sz="6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300125" y="3408375"/>
            <a:ext cx="5451900" cy="1351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291775" y="1350475"/>
            <a:ext cx="5451900" cy="900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291775" y="2373500"/>
            <a:ext cx="5451900" cy="900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0" y="358375"/>
            <a:ext cx="8686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2.Pre-production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1000350" y="1083725"/>
            <a:ext cx="3826500" cy="405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125050" y="1283800"/>
            <a:ext cx="58095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Planning and designing the implementation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Majority of design work in this phase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Begin prototyping materials, tools, mechanics, and technologies.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(digital and analog)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450" y="3567025"/>
            <a:ext cx="3209549" cy="15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444" y="0"/>
            <a:ext cx="3209556" cy="180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 b="0" l="0" r="0" t="13119"/>
          <a:stretch/>
        </p:blipFill>
        <p:spPr>
          <a:xfrm>
            <a:off x="5934450" y="1811875"/>
            <a:ext cx="3209549" cy="185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1333825" y="1200150"/>
            <a:ext cx="696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Practical planning</a:t>
            </a:r>
            <a:endParaRPr b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What skills are necessary?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	Whose expertise do you need?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geHello.gif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" y="0"/>
            <a:ext cx="9129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ctrTitle"/>
          </p:nvPr>
        </p:nvSpPr>
        <p:spPr>
          <a:xfrm>
            <a:off x="302475" y="6239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344325" y="421350"/>
            <a:ext cx="6498900" cy="11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tillium Web"/>
                <a:ea typeface="Titillium Web"/>
                <a:cs typeface="Titillium Web"/>
                <a:sym typeface="Titillium Web"/>
              </a:rPr>
              <a:t>Iterative Design</a:t>
            </a:r>
            <a:endParaRPr sz="72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663625" y="1812600"/>
            <a:ext cx="1860300" cy="4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Prototype</a:t>
            </a:r>
            <a:endParaRPr/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5196525" y="2996775"/>
            <a:ext cx="1860300" cy="4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Playtest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663625" y="4035675"/>
            <a:ext cx="1736700" cy="4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Analyze</a:t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2087150" y="2996775"/>
            <a:ext cx="1482600" cy="4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Refine</a:t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2835325" y="1903225"/>
            <a:ext cx="828300" cy="828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 rot="5400000">
            <a:off x="5523925" y="1990400"/>
            <a:ext cx="828300" cy="828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 rot="10800000">
            <a:off x="5400325" y="3657850"/>
            <a:ext cx="828300" cy="828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 rot="-5400000">
            <a:off x="2726925" y="3593325"/>
            <a:ext cx="828300" cy="828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ade.gif"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idx="1" type="body"/>
          </p:nvPr>
        </p:nvSpPr>
        <p:spPr>
          <a:xfrm>
            <a:off x="1089250" y="2848025"/>
            <a:ext cx="5885100" cy="14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600">
                <a:latin typeface="Geo"/>
                <a:ea typeface="Geo"/>
                <a:cs typeface="Geo"/>
                <a:sym typeface="Geo"/>
              </a:rPr>
              <a:t>Where does </a:t>
            </a:r>
            <a:endParaRPr sz="96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1729050" y="3901550"/>
            <a:ext cx="68289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your game ‘live’?</a:t>
            </a:r>
            <a:endParaRPr sz="7200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unny-game-glitch-QWOP.gif" id="268" name="Shape 268"/>
          <p:cNvPicPr preferRelativeResize="0"/>
          <p:nvPr/>
        </p:nvPicPr>
        <p:blipFill rotWithShape="1">
          <a:blip r:embed="rId3">
            <a:alphaModFix/>
          </a:blip>
          <a:srcRect b="6435" l="0" r="0" t="3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639300" y="3429000"/>
            <a:ext cx="6770700" cy="1278600"/>
          </a:xfrm>
          <a:prstGeom prst="rect">
            <a:avLst/>
          </a:prstGeom>
          <a:solidFill>
            <a:srgbClr val="000000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900825" y="3930100"/>
            <a:ext cx="67707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Geo"/>
                <a:ea typeface="Geo"/>
                <a:cs typeface="Geo"/>
                <a:sym typeface="Geo"/>
              </a:rPr>
              <a:t>Control Mechanic as Game Concept</a:t>
            </a:r>
            <a:endParaRPr sz="3600">
              <a:latin typeface="Geo"/>
              <a:ea typeface="Geo"/>
              <a:cs typeface="Geo"/>
              <a:sym typeface="Ge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1336700" y="3188725"/>
            <a:ext cx="28623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QWOP </a:t>
            </a:r>
            <a:endParaRPr b="1" sz="7200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6960825" y="3429000"/>
            <a:ext cx="710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2801000" y="2206925"/>
            <a:ext cx="44946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Font typeface="Lato"/>
              <a:buChar char="●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Multiplatform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●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2D and 3D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●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C#; Javascript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54750" cy="220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06933"/>
            <a:ext cx="1654750" cy="293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9000" y="0"/>
            <a:ext cx="1895002" cy="106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000" y="1779875"/>
            <a:ext cx="1895000" cy="3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8150" y="403780"/>
            <a:ext cx="4849875" cy="17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8">
            <a:alphaModFix/>
          </a:blip>
          <a:srcRect b="8013" l="0" r="0" t="10387"/>
          <a:stretch/>
        </p:blipFill>
        <p:spPr>
          <a:xfrm>
            <a:off x="7310450" y="966200"/>
            <a:ext cx="1772099" cy="81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457200" y="3256350"/>
            <a:ext cx="4586400" cy="1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Multiplatform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Primarily 3D games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C++; Blueprint (node-based scripting)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851" y="2327925"/>
            <a:ext cx="1988386" cy="28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736" y="2327925"/>
            <a:ext cx="2040264" cy="28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475" y="0"/>
            <a:ext cx="4138526" cy="23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250" y="76200"/>
            <a:ext cx="3506450" cy="35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4912625" y="1310900"/>
            <a:ext cx="4110300" cy="3679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45125" y="1310900"/>
            <a:ext cx="4639200" cy="3679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1000125" y="4168675"/>
            <a:ext cx="29292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Game Maker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131038" y="4168675"/>
            <a:ext cx="19749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Processing</a:t>
            </a:r>
            <a:endParaRPr sz="2400"/>
          </a:p>
        </p:txBody>
      </p:sp>
      <p:sp>
        <p:nvSpPr>
          <p:cNvPr id="301" name="Shape 301"/>
          <p:cNvSpPr txBox="1"/>
          <p:nvPr>
            <p:ph type="title"/>
          </p:nvPr>
        </p:nvSpPr>
        <p:spPr>
          <a:xfrm>
            <a:off x="603125" y="145100"/>
            <a:ext cx="8419800" cy="11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"/>
                <a:ea typeface="Geo"/>
                <a:cs typeface="Geo"/>
                <a:sym typeface="Geo"/>
              </a:rPr>
              <a:t>Additional Digital Game Tools</a:t>
            </a:r>
            <a:endParaRPr sz="48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302" name="Shape 30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39653" r="0" t="0"/>
          <a:stretch/>
        </p:blipFill>
        <p:spPr>
          <a:xfrm>
            <a:off x="7259900" y="1424775"/>
            <a:ext cx="1689425" cy="14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20102" r="14418" t="0"/>
          <a:stretch/>
        </p:blipFill>
        <p:spPr>
          <a:xfrm>
            <a:off x="5015225" y="1424775"/>
            <a:ext cx="2244675" cy="201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375" y="1424771"/>
            <a:ext cx="4382700" cy="24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6467550" y="1310900"/>
            <a:ext cx="2555400" cy="3679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4076600" y="1325400"/>
            <a:ext cx="2267100" cy="3679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977875" y="1325400"/>
            <a:ext cx="1974900" cy="3679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45125" y="1310900"/>
            <a:ext cx="1700100" cy="3679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457200" y="4020775"/>
            <a:ext cx="11808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Flixel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49525"/>
            <a:ext cx="1243013" cy="2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8466" l="0" r="36924" t="0"/>
          <a:stretch/>
        </p:blipFill>
        <p:spPr>
          <a:xfrm>
            <a:off x="4370488" y="1807950"/>
            <a:ext cx="1768126" cy="204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500" y="2214375"/>
            <a:ext cx="1548600" cy="15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idx="1" type="body"/>
          </p:nvPr>
        </p:nvSpPr>
        <p:spPr>
          <a:xfrm>
            <a:off x="1962363" y="4020775"/>
            <a:ext cx="19749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HaxeFlixel</a:t>
            </a:r>
            <a:endParaRPr sz="2400"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4054400" y="4043875"/>
            <a:ext cx="23115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Twine</a:t>
            </a:r>
            <a:endParaRPr sz="1200"/>
          </a:p>
        </p:txBody>
      </p:sp>
      <p:pic>
        <p:nvPicPr>
          <p:cNvPr id="319" name="Shape 3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7800" y="3193021"/>
            <a:ext cx="1974900" cy="66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2025" y="1449523"/>
            <a:ext cx="1909901" cy="16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>
            <p:ph idx="1" type="body"/>
          </p:nvPr>
        </p:nvSpPr>
        <p:spPr>
          <a:xfrm>
            <a:off x="6467525" y="4043875"/>
            <a:ext cx="25554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Phazer,p5.play</a:t>
            </a:r>
            <a:endParaRPr sz="1200"/>
          </a:p>
        </p:txBody>
      </p:sp>
      <p:sp>
        <p:nvSpPr>
          <p:cNvPr id="322" name="Shape 322"/>
          <p:cNvSpPr txBox="1"/>
          <p:nvPr/>
        </p:nvSpPr>
        <p:spPr>
          <a:xfrm>
            <a:off x="319650" y="4474675"/>
            <a:ext cx="1373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flash library</a:t>
            </a:r>
            <a:endParaRPr sz="1800"/>
          </a:p>
        </p:txBody>
      </p:sp>
      <p:sp>
        <p:nvSpPr>
          <p:cNvPr id="323" name="Shape 323"/>
          <p:cNvSpPr txBox="1"/>
          <p:nvPr/>
        </p:nvSpPr>
        <p:spPr>
          <a:xfrm>
            <a:off x="6467525" y="4427575"/>
            <a:ext cx="2555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HTML5/Javascript Frameworks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085425" y="4451125"/>
            <a:ext cx="2267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interactive fiction (text-based)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603125" y="145100"/>
            <a:ext cx="8419800" cy="11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"/>
                <a:ea typeface="Geo"/>
                <a:cs typeface="Geo"/>
                <a:sym typeface="Geo"/>
              </a:rPr>
              <a:t>Additional Digital Game Tools</a:t>
            </a:r>
            <a:endParaRPr sz="48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2396125" y="2175700"/>
            <a:ext cx="4545600" cy="24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>
                <a:solidFill>
                  <a:srgbClr val="FFFFFF"/>
                </a:solidFill>
              </a:rPr>
              <a:t>Physical Games</a:t>
            </a:r>
            <a:endParaRPr>
              <a:solidFill>
                <a:srgbClr val="FFFFFF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>
                <a:solidFill>
                  <a:srgbClr val="FFFFFF"/>
                </a:solidFill>
              </a:rPr>
              <a:t>Board Games</a:t>
            </a:r>
            <a:endParaRPr>
              <a:solidFill>
                <a:srgbClr val="FFFFFF"/>
              </a:solidFill>
            </a:endParaRPr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>
                <a:solidFill>
                  <a:srgbClr val="FFFFFF"/>
                </a:solidFill>
              </a:rPr>
              <a:t>Card Games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weirdgameshow.gif" id="331" name="Shape 331"/>
          <p:cNvPicPr preferRelativeResize="0"/>
          <p:nvPr/>
        </p:nvPicPr>
        <p:blipFill rotWithShape="1">
          <a:blip r:embed="rId3">
            <a:alphaModFix/>
          </a:blip>
          <a:srcRect b="0" l="13422" r="13902" t="0"/>
          <a:stretch/>
        </p:blipFill>
        <p:spPr>
          <a:xfrm>
            <a:off x="12302975" y="3355175"/>
            <a:ext cx="1908450" cy="147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ephantgame.gif"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9105" y="3355171"/>
            <a:ext cx="3007669" cy="14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253175" y="642900"/>
            <a:ext cx="7232700" cy="1232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363150" y="135700"/>
            <a:ext cx="83448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OTHER FORMS</a:t>
            </a:r>
            <a:endParaRPr sz="12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descr="hex-paper-7.5x10.jpg"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514381">
            <a:off x="6193685" y="1964218"/>
            <a:ext cx="5875846" cy="783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eirdgameshow2.gif"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" y="1"/>
            <a:ext cx="91412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60700" y="-1"/>
            <a:ext cx="8229600" cy="12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Geo"/>
                <a:ea typeface="Geo"/>
                <a:cs typeface="Geo"/>
                <a:sym typeface="Geo"/>
              </a:rPr>
              <a:t>3.Production</a:t>
            </a:r>
            <a:endParaRPr sz="7200"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758600" y="975350"/>
            <a:ext cx="7928400" cy="3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implementation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programming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asset creation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_7tN5pUkAAevSk.jpg:large.jpeg"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443" y="0"/>
            <a:ext cx="3873557" cy="25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4">
            <a:alphaModFix/>
          </a:blip>
          <a:srcRect b="8675" l="0" r="0" t="0"/>
          <a:stretch/>
        </p:blipFill>
        <p:spPr>
          <a:xfrm>
            <a:off x="0" y="2684300"/>
            <a:ext cx="3313575" cy="24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5">
            <a:alphaModFix/>
          </a:blip>
          <a:srcRect b="7552" l="0" r="0" t="0"/>
          <a:stretch/>
        </p:blipFill>
        <p:spPr>
          <a:xfrm>
            <a:off x="3313575" y="2684300"/>
            <a:ext cx="5830424" cy="24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400" y="2134525"/>
            <a:ext cx="1766986" cy="1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973" y="2059250"/>
            <a:ext cx="1964029" cy="12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838" y="0"/>
            <a:ext cx="3695939" cy="21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2749925" y="2428600"/>
            <a:ext cx="26073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Geo"/>
                <a:ea typeface="Geo"/>
                <a:cs typeface="Geo"/>
                <a:sym typeface="Geo"/>
              </a:rPr>
              <a:t>  What do I do?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5700" y="0"/>
            <a:ext cx="2158300" cy="215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x6msocIYAA6p7n.jpg:large.jpeg" id="98" name="Shape 98"/>
          <p:cNvPicPr preferRelativeResize="0"/>
          <p:nvPr/>
        </p:nvPicPr>
        <p:blipFill rotWithShape="1">
          <a:blip r:embed="rId7">
            <a:alphaModFix/>
          </a:blip>
          <a:srcRect b="0" l="7364" r="0" t="0"/>
          <a:stretch/>
        </p:blipFill>
        <p:spPr>
          <a:xfrm>
            <a:off x="0" y="2158300"/>
            <a:ext cx="2607375" cy="211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3400" y="3308225"/>
            <a:ext cx="3670602" cy="18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974750"/>
            <a:ext cx="2607375" cy="116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07363" y="3534166"/>
            <a:ext cx="2866025" cy="1609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ergy2.jpg" id="102" name="Shape 1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3415839" cy="21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0" l="0" r="0" t="4825"/>
          <a:stretch/>
        </p:blipFill>
        <p:spPr>
          <a:xfrm>
            <a:off x="0" y="791950"/>
            <a:ext cx="9144000" cy="43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>
            <p:ph type="title"/>
          </p:nvPr>
        </p:nvSpPr>
        <p:spPr>
          <a:xfrm>
            <a:off x="138700" y="201025"/>
            <a:ext cx="9005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eo"/>
                <a:ea typeface="Geo"/>
                <a:cs typeface="Geo"/>
                <a:sym typeface="Geo"/>
              </a:rPr>
              <a:t>4. QUALITY ASSURANCE (QA)</a:t>
            </a:r>
            <a:endParaRPr sz="60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atfishtank.gif" id="365" name="Shape 365"/>
          <p:cNvPicPr preferRelativeResize="0"/>
          <p:nvPr/>
        </p:nvPicPr>
        <p:blipFill rotWithShape="1">
          <a:blip r:embed="rId3">
            <a:alphaModFix/>
          </a:blip>
          <a:srcRect b="0" l="8221" r="4412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FORGOT TO PLAYTEST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4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 sz="4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UNTIL IT WAS TOO LATE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royrocking.gif"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071" y="18"/>
            <a:ext cx="92770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841975" y="3868225"/>
            <a:ext cx="79392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LET THEM PLAY!</a:t>
            </a:r>
            <a:endParaRPr b="1" sz="7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457200" y="1962150"/>
            <a:ext cx="3379200" cy="24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NYCPlaytest (board games) - First Saturday of every month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http://masqueradegames.com/NYCPlaytest/wordpress/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Playtest Thursdays at NYU Game Center - Every Thursday 5-7pm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http://gamecenter.nyu.edu/events/playtest-thursdays/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TT_2.gif" id="380" name="Shape 3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500" y="1962150"/>
            <a:ext cx="476250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457200" y="296700"/>
            <a:ext cx="7101900" cy="2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Additional Playtesting opportunities</a:t>
            </a:r>
            <a:endParaRPr b="1" sz="48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1389000" y="590625"/>
            <a:ext cx="1782000" cy="915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Conceptualizing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3323400" y="590625"/>
            <a:ext cx="1782000" cy="915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Pre-production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5257800" y="590625"/>
            <a:ext cx="1782000" cy="915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Production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7192200" y="590625"/>
            <a:ext cx="1782000" cy="915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QA/Polish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3036875" y="905175"/>
            <a:ext cx="4821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4969175" y="905175"/>
            <a:ext cx="4821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6901475" y="905175"/>
            <a:ext cx="4821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1236600" y="1537450"/>
            <a:ext cx="1934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it?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make it?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makes it unique?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3171000" y="1537450"/>
            <a:ext cx="19344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tools?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skills/roles will you need? e.g. Graphic Artist, Programmer, etc.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you lack the skills or personnel, how will you source assets?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Start exploring and creating prototypes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5105400" y="1537450"/>
            <a:ext cx="1934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Building overall game arch. and moving into details from there.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7115175" y="1537450"/>
            <a:ext cx="1859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Fix technical problems, add finishing touches, effects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“tweaking variables”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Shape 397"/>
          <p:cNvSpPr txBox="1"/>
          <p:nvPr/>
        </p:nvSpPr>
        <p:spPr>
          <a:xfrm rot="-5400000">
            <a:off x="-1752750" y="1785275"/>
            <a:ext cx="50802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review</a:t>
            </a:r>
            <a:endParaRPr sz="120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457200" y="1200150"/>
            <a:ext cx="8595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“I don’t have a fixed design process. Quite the contrary, I believe that starting from the same beginning will frequently lead to the same end. Finding new ways of working often leads to innovative designs.”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										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457200" lvl="0" marL="32004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Reiner Knizia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457200" lvl="0" marL="32004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(world’s most famous board game designer)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anyeserious.gif"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1333500"/>
            <a:ext cx="4762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316675" y="2578275"/>
            <a:ext cx="55020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Dosis"/>
                <a:ea typeface="Dosis"/>
                <a:cs typeface="Dosis"/>
                <a:sym typeface="Dosis"/>
              </a:rPr>
              <a:t>there are </a:t>
            </a:r>
            <a:endParaRPr sz="6000">
              <a:latin typeface="Dosis"/>
              <a:ea typeface="Dosis"/>
              <a:cs typeface="Dosis"/>
              <a:sym typeface="Dosi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Dosis"/>
                <a:ea typeface="Dosis"/>
                <a:cs typeface="Dosis"/>
                <a:sym typeface="Dosis"/>
              </a:rPr>
              <a:t>no rules</a:t>
            </a:r>
            <a:endParaRPr sz="6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1016900" y="383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jk</a:t>
            </a:r>
            <a:endParaRPr b="1" sz="1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609600" y="673175"/>
            <a:ext cx="5256600" cy="10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0" lang="en" sz="7200">
                <a:latin typeface="Geo"/>
                <a:ea typeface="Geo"/>
                <a:cs typeface="Geo"/>
                <a:sym typeface="Geo"/>
              </a:rPr>
              <a:t>ASSIGNMENT</a:t>
            </a:r>
            <a:endParaRPr b="0" sz="3000"/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743975" y="1753475"/>
            <a:ext cx="1693200" cy="23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Iceland"/>
                <a:ea typeface="Iceland"/>
                <a:cs typeface="Iceland"/>
                <a:sym typeface="Iceland"/>
              </a:rPr>
              <a:t>Reading</a:t>
            </a:r>
            <a:r>
              <a:rPr lang="en">
                <a:solidFill>
                  <a:srgbClr val="FFFFFF"/>
                </a:solidFill>
                <a:latin typeface="Iceland"/>
                <a:ea typeface="Iceland"/>
                <a:cs typeface="Iceland"/>
                <a:sym typeface="Iceland"/>
              </a:rPr>
              <a:t>:</a:t>
            </a:r>
            <a:endParaRPr>
              <a:solidFill>
                <a:srgbClr val="FFFFFF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celand"/>
                <a:ea typeface="Iceland"/>
                <a:cs typeface="Iceland"/>
                <a:sym typeface="Iceland"/>
              </a:rPr>
              <a:t>RR1:</a:t>
            </a:r>
            <a:endParaRPr>
              <a:solidFill>
                <a:srgbClr val="FFFFFF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descr="mario.gif.gif"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800" y="889600"/>
            <a:ext cx="2678575" cy="26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405150" y="3962400"/>
            <a:ext cx="8333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2129225" y="1808550"/>
            <a:ext cx="33861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Iceland"/>
                <a:ea typeface="Iceland"/>
                <a:cs typeface="Iceland"/>
                <a:sym typeface="Iceland"/>
                <a:hlinkClick r:id="rId4"/>
              </a:rPr>
              <a:t>Rogers: Who Makes This Stuff?</a:t>
            </a:r>
            <a:endParaRPr sz="3000">
              <a:solidFill>
                <a:srgbClr val="FFFFFF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2129225" y="2873175"/>
            <a:ext cx="33861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Iceland"/>
                <a:ea typeface="Iceland"/>
                <a:cs typeface="Iceland"/>
                <a:sym typeface="Iceland"/>
              </a:rPr>
              <a:t>Write a reaction paper to the reading. min one-page (approx. 300 words) </a:t>
            </a:r>
            <a:endParaRPr sz="3000">
              <a:solidFill>
                <a:srgbClr val="FFFFFF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mblr_nb13v9XyWJ1topk8eo1_1280.gif" id="107" name="Shape 107"/>
          <p:cNvPicPr preferRelativeResize="0"/>
          <p:nvPr/>
        </p:nvPicPr>
        <p:blipFill rotWithShape="1">
          <a:blip r:embed="rId3">
            <a:alphaModFix/>
          </a:blip>
          <a:srcRect b="0" l="15380" r="22247" t="0"/>
          <a:stretch/>
        </p:blipFill>
        <p:spPr>
          <a:xfrm>
            <a:off x="0" y="0"/>
            <a:ext cx="57030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b="0" l="1215" r="735" t="0"/>
          <a:stretch/>
        </p:blipFill>
        <p:spPr>
          <a:xfrm>
            <a:off x="5799750" y="1545175"/>
            <a:ext cx="3344250" cy="19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5">
            <a:alphaModFix/>
          </a:blip>
          <a:srcRect b="24493" l="3633" r="0" t="9092"/>
          <a:stretch/>
        </p:blipFill>
        <p:spPr>
          <a:xfrm>
            <a:off x="5791200" y="0"/>
            <a:ext cx="3356526" cy="154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721605045_dcc924e126_b.jpg"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9750" y="3255441"/>
            <a:ext cx="3356526" cy="1888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Shape 111"/>
          <p:cNvCxnSpPr/>
          <p:nvPr/>
        </p:nvCxnSpPr>
        <p:spPr>
          <a:xfrm>
            <a:off x="5791200" y="-4750"/>
            <a:ext cx="0" cy="5138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343775" y="92600"/>
            <a:ext cx="8800200" cy="50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Name?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do you want out of this class?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game(s) did you play most over the break?  Why?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do you expect from this class?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Would you rather…?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Go 2000 years into the past </a:t>
            </a:r>
            <a:br>
              <a:rPr lang="en"/>
            </a:br>
            <a:r>
              <a:rPr lang="en"/>
              <a:t>to meet your ancestors?</a:t>
            </a:r>
            <a:endParaRPr/>
          </a:p>
          <a:p>
            <a: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Go 2000 years into the future </a:t>
            </a:r>
            <a:br>
              <a:rPr lang="en"/>
            </a:br>
            <a:r>
              <a:rPr lang="en"/>
              <a:t>to meet your descendents / </a:t>
            </a:r>
            <a:br>
              <a:rPr lang="en"/>
            </a:br>
            <a:r>
              <a:rPr lang="en"/>
              <a:t>witness the post-apocalypse?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825" y="2655575"/>
            <a:ext cx="3554174" cy="24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Shape 12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 title="Dear John...">
            <a:hlinkClick r:id="rId3"/>
          </p:cNvPr>
          <p:cNvSpPr/>
          <p:nvPr/>
        </p:nvSpPr>
        <p:spPr>
          <a:xfrm>
            <a:off x="12047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http://hostosmdp.ryver.com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Shape 134"/>
          <p:cNvSpPr txBox="1"/>
          <p:nvPr>
            <p:ph idx="1" type="subTitle"/>
          </p:nvPr>
        </p:nvSpPr>
        <p:spPr>
          <a:xfrm>
            <a:off x="685800" y="3624849"/>
            <a:ext cx="77724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 the app to your phone (for Android and iOS)</a:t>
            </a:r>
            <a:endParaRPr sz="1800"/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00" y="1925650"/>
            <a:ext cx="37338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Your username is up to you, but you must u</a:t>
            </a:r>
            <a:r>
              <a:rPr lang="en" sz="1800"/>
              <a:t>se your </a:t>
            </a:r>
            <a:r>
              <a:rPr b="1" lang="en" sz="1800"/>
              <a:t>first and last name</a:t>
            </a:r>
            <a:r>
              <a:rPr lang="en" sz="1800"/>
              <a:t> as your display name.  This is the only way you will get credit for your posts.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recap of each week will be posted as a sticky to the team.  Check it if you need to review the assignment or slides from the past week.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sure your homework posts go in the private team “S18 - GD210 Game Studio” as </a:t>
            </a:r>
            <a:r>
              <a:rPr b="1" lang="en" sz="1800"/>
              <a:t>COMMENTS </a:t>
            </a:r>
            <a:r>
              <a:rPr lang="en" sz="1800"/>
              <a:t>for the appropriate week’s topic.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Chat with other game design students in other classes in the “Hostos Game Design” open forum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Feel free to create private teams with your peers for group projects or just to chat.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you feel lost about how to do something in Ryver, they’ve created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tutorials on YouTube</a:t>
            </a:r>
            <a:r>
              <a:rPr lang="en" sz="1800"/>
              <a:t> that will walk you through the process.</a:t>
            </a:r>
            <a:endParaRPr sz="1800"/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GD210 Ryver Tips &amp; Guidelines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